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91" r:id="rId5"/>
    <p:sldId id="292" r:id="rId6"/>
    <p:sldId id="293" r:id="rId7"/>
    <p:sldId id="261" r:id="rId8"/>
    <p:sldId id="282" r:id="rId9"/>
    <p:sldId id="262" r:id="rId10"/>
    <p:sldId id="263" r:id="rId11"/>
    <p:sldId id="264" r:id="rId12"/>
    <p:sldId id="265" r:id="rId13"/>
    <p:sldId id="266" r:id="rId14"/>
    <p:sldId id="267" r:id="rId15"/>
    <p:sldId id="283" r:id="rId16"/>
    <p:sldId id="284" r:id="rId17"/>
    <p:sldId id="294" r:id="rId18"/>
    <p:sldId id="268" r:id="rId19"/>
    <p:sldId id="295" r:id="rId20"/>
    <p:sldId id="296" r:id="rId21"/>
    <p:sldId id="288" r:id="rId22"/>
    <p:sldId id="297" r:id="rId23"/>
    <p:sldId id="269" r:id="rId24"/>
    <p:sldId id="270" r:id="rId25"/>
    <p:sldId id="271" r:id="rId26"/>
    <p:sldId id="272" r:id="rId27"/>
    <p:sldId id="273" r:id="rId28"/>
    <p:sldId id="274" r:id="rId29"/>
    <p:sldId id="277" r:id="rId30"/>
    <p:sldId id="299"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D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slide" Target="../slides/slide21.xml"/><Relationship Id="rId8" Type="http://schemas.openxmlformats.org/officeDocument/2006/relationships/slide" Target="../slides/slide10.xml"/><Relationship Id="rId7" Type="http://schemas.openxmlformats.org/officeDocument/2006/relationships/slide" Target="../slides/slide8.xml"/><Relationship Id="rId6" Type="http://schemas.openxmlformats.org/officeDocument/2006/relationships/slide" Target="../slides/slide7.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image" Target="../media/image4.jpeg"/><Relationship Id="rId13" Type="http://schemas.openxmlformats.org/officeDocument/2006/relationships/slide" Target="../slides/slide28.xml"/><Relationship Id="rId12" Type="http://schemas.openxmlformats.org/officeDocument/2006/relationships/slide" Target="../slides/slide27.xml"/><Relationship Id="rId11" Type="http://schemas.openxmlformats.org/officeDocument/2006/relationships/slide" Target="../slides/slide25.xml"/><Relationship Id="rId10" Type="http://schemas.openxmlformats.org/officeDocument/2006/relationships/slide" Target="../slides/slide2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7e117304e3858257340b3c1#tid=67e671650d55a6000911205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57784" y="301752"/>
            <a:ext cx="1746504" cy="621792"/>
          </a:xfrm>
          <a:prstGeom prst="rect">
            <a:avLst/>
          </a:prstGeom>
          <a:noFill/>
        </p:spPr>
        <p:txBody>
          <a:bodyPr wrap="square" lIns="0" tIns="0" rIns="0" bIns="0" rtlCol="0" anchor="ctr"/>
          <a:lstStyle/>
          <a:p>
            <a:pPr algn="l"/>
            <a:r>
              <a:rPr lang="en-US" sz="45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2026</a:t>
            </a:r>
            <a:endParaRPr lang="en-US" sz="4450" dirty="0"/>
          </a:p>
        </p:txBody>
      </p:sp>
      <p:sp>
        <p:nvSpPr>
          <p:cNvPr id="4" name="MasterShapeName"/>
          <p:cNvSpPr/>
          <p:nvPr/>
        </p:nvSpPr>
        <p:spPr>
          <a:xfrm>
            <a:off x="557784" y="923544"/>
            <a:ext cx="4846320" cy="566928"/>
          </a:xfrm>
          <a:prstGeom prst="rect">
            <a:avLst/>
          </a:prstGeom>
          <a:noFill/>
        </p:spPr>
        <p:txBody>
          <a:bodyPr wrap="square" lIns="0" tIns="0" rIns="0" bIns="0" rtlCol="0" anchor="ctr"/>
          <a:lstStyle/>
          <a:p>
            <a:pPr algn="l"/>
            <a:r>
              <a:rPr lang="en-US" sz="31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人教版 选择性必修上册</a:t>
            </a:r>
            <a:endParaRPr lang="en-US" sz="31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mc=目录配置1#c86a6b7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630936" y="82296"/>
            <a:ext cx="2249424" cy="329184"/>
          </a:xfrm>
          <a:prstGeom prst="rect">
            <a:avLst/>
          </a:prstGeom>
          <a:noFill/>
        </p:spPr>
        <p:txBody>
          <a:bodyPr wrap="square" lIns="0" tIns="0" rIns="0" bIns="0" rtlCol="0" anchor="ctr"/>
          <a:lstStyle/>
          <a:p>
            <a:pPr algn="ctr"/>
            <a:r>
              <a:rPr lang="en-US" sz="1500" b="1" i="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高 中 同 步 课 堂 学 案</a:t>
            </a:r>
            <a:endParaRPr lang="en-US" sz="1530" dirty="0"/>
          </a:p>
        </p:txBody>
      </p:sp>
      <p:sp>
        <p:nvSpPr>
          <p:cNvPr id="4" name="C_0#auto_editor_catalog_0?lid=add8bc5ee&amp;cid=add8bc5ee&amp;vtp=1">
            <a:hlinkClick r:id="rId3" action="ppaction://hlinksldjump"/>
          </p:cNvPr>
          <p:cNvSpPr/>
          <p:nvPr/>
        </p:nvSpPr>
        <p:spPr>
          <a:xfrm>
            <a:off x="321868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4" tooltip="" action="ppaction://hlinksldjump"/>
              </a:rPr>
              <a:t>1</a:t>
            </a:r>
            <a:endParaRPr lang="en-US" sz="2200" dirty="0"/>
          </a:p>
        </p:txBody>
      </p:sp>
      <p:sp>
        <p:nvSpPr>
          <p:cNvPr id="5" name="C_0#auto_editor_catalog_0?lid=6606dcff2&amp;cid=6606dcff2&amp;vtp=1">
            <a:hlinkClick r:id="rId3" action="ppaction://hlinksldjump"/>
          </p:cNvPr>
          <p:cNvSpPr/>
          <p:nvPr/>
        </p:nvSpPr>
        <p:spPr>
          <a:xfrm>
            <a:off x="379476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5" tooltip="" action="ppaction://hlinksldjump"/>
              </a:rPr>
              <a:t>2</a:t>
            </a:r>
            <a:endParaRPr lang="en-US" sz="2200" dirty="0"/>
          </a:p>
        </p:txBody>
      </p:sp>
      <p:sp>
        <p:nvSpPr>
          <p:cNvPr id="6" name="C_0#auto_editor_catalog_0?lid=2cd32388a&amp;cid=2cd32388a&amp;vtp=1">
            <a:hlinkClick r:id="rId6" action="ppaction://hlinksldjump"/>
          </p:cNvPr>
          <p:cNvSpPr/>
          <p:nvPr/>
        </p:nvSpPr>
        <p:spPr>
          <a:xfrm>
            <a:off x="437083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6" tooltip="" action="ppaction://hlinksldjump"/>
              </a:rPr>
              <a:t>3</a:t>
            </a:r>
            <a:endParaRPr lang="en-US" sz="2200" dirty="0"/>
          </a:p>
        </p:txBody>
      </p:sp>
      <p:sp>
        <p:nvSpPr>
          <p:cNvPr id="7" name="C_0#auto_editor_catalog_0?lid=3b869235a&amp;cid=3b869235a&amp;vtp=1">
            <a:hlinkClick r:id="rId7" action="ppaction://hlinksldjump"/>
          </p:cNvPr>
          <p:cNvSpPr/>
          <p:nvPr/>
        </p:nvSpPr>
        <p:spPr>
          <a:xfrm>
            <a:off x="4946904"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7" tooltip="" action="ppaction://hlinksldjump"/>
              </a:rPr>
              <a:t>4</a:t>
            </a:r>
            <a:endParaRPr lang="en-US" sz="2200" dirty="0"/>
          </a:p>
        </p:txBody>
      </p:sp>
      <p:sp>
        <p:nvSpPr>
          <p:cNvPr id="8" name="C_0#auto_editor_catalog_0?lid=3143dfc87&amp;cid=3143dfc87&amp;vtp=1">
            <a:hlinkClick r:id="rId8" action="ppaction://hlinksldjump"/>
          </p:cNvPr>
          <p:cNvSpPr/>
          <p:nvPr/>
        </p:nvSpPr>
        <p:spPr>
          <a:xfrm>
            <a:off x="5522976"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8" tooltip="" action="ppaction://hlinksldjump"/>
              </a:rPr>
              <a:t>5</a:t>
            </a:r>
            <a:endParaRPr lang="en-US" sz="2200" dirty="0"/>
          </a:p>
        </p:txBody>
      </p:sp>
      <p:sp>
        <p:nvSpPr>
          <p:cNvPr id="9" name="C_0#auto_editor_catalog_0?lid=7255d4730&amp;cid=7255d4730&amp;vtp=1">
            <a:hlinkClick r:id="rId9" action="ppaction://hlinksldjump"/>
          </p:cNvPr>
          <p:cNvSpPr/>
          <p:nvPr/>
        </p:nvSpPr>
        <p:spPr>
          <a:xfrm>
            <a:off x="6099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9" tooltip="" action="ppaction://hlinksldjump"/>
              </a:rPr>
              <a:t>6</a:t>
            </a:r>
            <a:endParaRPr lang="en-US" sz="2200" dirty="0"/>
          </a:p>
        </p:txBody>
      </p:sp>
      <p:sp>
        <p:nvSpPr>
          <p:cNvPr id="10" name="C_0#auto_editor_catalog_0?lid=0d548ec94&amp;cid=0d548ec94&amp;vtp=1">
            <a:hlinkClick r:id="rId10" action="ppaction://hlinksldjump"/>
          </p:cNvPr>
          <p:cNvSpPr/>
          <p:nvPr/>
        </p:nvSpPr>
        <p:spPr>
          <a:xfrm>
            <a:off x="6675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10" tooltip="" action="ppaction://hlinksldjump"/>
              </a:rPr>
              <a:t>7</a:t>
            </a:r>
            <a:endParaRPr lang="en-US" sz="2200" dirty="0"/>
          </a:p>
        </p:txBody>
      </p:sp>
      <p:sp>
        <p:nvSpPr>
          <p:cNvPr id="11" name="C_0#auto_editor_catalog_0?lid=7e87b46ce&amp;cid=7e87b46ce&amp;vtp=1">
            <a:hlinkClick r:id="rId11" action="ppaction://hlinksldjump"/>
          </p:cNvPr>
          <p:cNvSpPr/>
          <p:nvPr/>
        </p:nvSpPr>
        <p:spPr>
          <a:xfrm>
            <a:off x="7242048"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11" tooltip="" action="ppaction://hlinksldjump"/>
              </a:rPr>
              <a:t>8</a:t>
            </a:r>
            <a:endParaRPr lang="en-US" sz="2200" dirty="0"/>
          </a:p>
        </p:txBody>
      </p:sp>
      <p:sp>
        <p:nvSpPr>
          <p:cNvPr id="12" name="C_0#auto_editor_catalog_0?lid=072b30e73&amp;cid=072b30e73&amp;vtp=1">
            <a:hlinkClick r:id="rId3" action="ppaction://hlinksldjump"/>
          </p:cNvPr>
          <p:cNvSpPr/>
          <p:nvPr/>
        </p:nvSpPr>
        <p:spPr>
          <a:xfrm>
            <a:off x="7818120"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12" tooltip="" action="ppaction://hlinksldjump"/>
              </a:rPr>
              <a:t>9</a:t>
            </a:r>
            <a:endParaRPr lang="en-US" sz="2200" dirty="0"/>
          </a:p>
        </p:txBody>
      </p:sp>
      <p:sp>
        <p:nvSpPr>
          <p:cNvPr id="13" name="C_0#auto_editor_catalog_0?lid=24ff90c7f&amp;cid=24ff90c7f&amp;vtp=1">
            <a:hlinkClick r:id="rId12" action="ppaction://hlinksldjump"/>
          </p:cNvPr>
          <p:cNvSpPr/>
          <p:nvPr/>
        </p:nvSpPr>
        <p:spPr>
          <a:xfrm>
            <a:off x="8394192" y="6300216"/>
            <a:ext cx="429768" cy="356616"/>
          </a:xfrm>
          <a:prstGeom prst="rect">
            <a:avLst/>
          </a:prstGeom>
          <a:noFill/>
        </p:spPr>
        <p:txBody>
          <a:bodyPr wrap="square" lIns="0" tIns="0" rIns="0" bIns="0" rtlCol="0" anchor="ctr"/>
          <a:lstStyle/>
          <a:p>
            <a:pPr marL="0" algn="ctr">
              <a:lnSpc>
                <a:spcPct val="100000"/>
              </a:lnSpc>
            </a:pPr>
            <a:r>
              <a:rPr lang="en-US" sz="2200" b="1" i="0" u="sng"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hlinkClick r:id="rId13" tooltip="" action="ppaction://hlinksldjump"/>
              </a:rPr>
              <a:t>10</a:t>
            </a:r>
            <a:endParaRPr lang="en-US" sz="22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c86a6b7f5.fixed?color=0,173,163&amp;vtp=1&amp;bbb=1"/>
          <p:cNvSpPr/>
          <p:nvPr/>
        </p:nvSpPr>
        <p:spPr>
          <a:xfrm>
            <a:off x="0" y="2011680"/>
            <a:ext cx="12188952" cy="795528"/>
          </a:xfrm>
          <a:prstGeom prst="rect">
            <a:avLst/>
          </a:prstGeom>
          <a:noFill/>
        </p:spPr>
        <p:txBody>
          <a:bodyPr wrap="none" lIns="0" tIns="0" rIns="0" bIns="0" rtlCol="0" anchor="ctr"/>
          <a:lstStyle/>
          <a:p>
            <a:pPr algn="ctr" latinLnBrk="1">
              <a:lnSpc>
                <a:spcPts val="6200"/>
              </a:lnSpc>
            </a:pPr>
            <a:r>
              <a:rPr lang="en-US" altLang="zh-CN" sz="5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a:t>
            </a:r>
            <a:endParaRPr lang="en-US" altLang="zh-CN" sz="5000" dirty="0"/>
          </a:p>
        </p:txBody>
      </p:sp>
      <p:sp>
        <p:nvSpPr>
          <p:cNvPr id="3" name="C_1_BD#c86a6b7f5.fixed?color=0,173,163&amp;vtp=1&amp;bbb=1"/>
          <p:cNvSpPr/>
          <p:nvPr/>
        </p:nvSpPr>
        <p:spPr>
          <a:xfrm>
            <a:off x="466344" y="3675888"/>
            <a:ext cx="11018520" cy="1230376"/>
          </a:xfrm>
          <a:prstGeom prst="rect">
            <a:avLst/>
          </a:prstGeom>
          <a:noFill/>
        </p:spPr>
        <p:txBody>
          <a:bodyPr wrap="none" lIns="0" tIns="0" rIns="0" bIns="0" rtlCol="0" anchor="t"/>
          <a:lstStyle/>
          <a:p>
            <a:pPr algn="ctr" latinLnBrk="1">
              <a:lnSpc>
                <a:spcPts val="5000"/>
              </a:lnSpc>
            </a:pP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课时评价作业（一）</a:t>
            </a:r>
            <a:r>
              <a:rPr lang="en-US" altLang="zh-CN" sz="4000" b="1" i="0" dirty="0">
                <a:solidFill>
                  <a:srgbClr val="00ADA3"/>
                </a:solidFill>
                <a:latin typeface="宋体" panose="02010600030101010101" pitchFamily="2" charset="-122"/>
                <a:ea typeface="宋体" panose="02010600030101010101" pitchFamily="2" charset="-122"/>
                <a:cs typeface="宋体" panose="02010600030101010101" pitchFamily="34" charset="-120"/>
              </a:rPr>
              <a:t> </a:t>
            </a:r>
            <a:r>
              <a:rPr lang="en-US" altLang="zh-CN" sz="40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中国人民站起来了</a:t>
            </a:r>
            <a:endParaRPr lang="en-US" altLang="zh-CN" sz="4000" dirty="0"/>
          </a:p>
        </p:txBody>
      </p:sp>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3_1#3143dfc87?sp=1&amp;pid=c15ccd66f&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请给这则新闻拟写一个主标题和副标题。要求：主标题不超过12</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个字</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副标题不超过</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20个字。（4</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800" dirty="0"/>
          </a:p>
        </p:txBody>
      </p:sp>
      <p:sp>
        <p:nvSpPr>
          <p:cNvPr id="3" name="QB_4_AN.14_1#3143dfc87.blank?pid=c15ccd66f&amp;color=0,0,0&amp;vpa=3&amp;vtp=1&amp;bbb=1"/>
          <p:cNvSpPr/>
          <p:nvPr/>
        </p:nvSpPr>
        <p:spPr>
          <a:xfrm>
            <a:off x="612648" y="1732920"/>
            <a:ext cx="10963656" cy="1295400"/>
          </a:xfrm>
          <a:prstGeom prst="rect">
            <a:avLst/>
          </a:prstGeom>
          <a:noFill/>
        </p:spPr>
        <p:txBody>
          <a:bodyPr wrap="square" lIns="0" tIns="0" rIns="0" bIns="0" rtlCol="0" anchor="t"/>
          <a:lstStyle/>
          <a:p>
            <a:pPr latinLnBrk="1">
              <a:lnSpc>
                <a:spcPts val="5100"/>
              </a:lnSpc>
            </a:pPr>
            <a:r>
              <a:rPr lang="en-US" altLang="zh-CN" sz="2800" b="1" i="0" smtClean="0">
                <a:solidFill>
                  <a:srgbClr val="FF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主标题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：重温峥嵘岁月，烛照光明未来（2分）</a:t>
            </a:r>
            <a:endParaRPr lang="en-US" altLang="zh-CN" sz="2800" dirty="0"/>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副标题</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：习近平总书记等中央领导集体前往延安宣示（2分）</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5_1#3143dfc87?pid=c15ccd66f&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1"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spc="-5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标题要概括新闻的主要事实或中心思想，语言要简洁明快</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本文</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主要事件是习近平总书记带领中共中央政治局常委从北京前往陕西延安</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学习</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。主标题可以使用具有表现力的语句，例如使用一些修辞手法</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使</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标题生动</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。结合关键句“瞻仰延安革命纪念地</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重温革命战争时期党中</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央在延安的</a:t>
            </a:r>
            <a:r>
              <a:rPr lang="en-US" altLang="zh-CN" sz="2800" b="0" i="0" spc="-5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”“新时代中国共产党人从北京来到延安</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聆听历史的声</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音</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，面向未来宣示”，提取“瞻仰”“重温”“聆听历史的声音</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面向未来宣</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示</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”等词句，可拟出主标题：重温峥嵘岁月，烛照光明未来</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副标题是</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对主标题的补充</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，应对主标题加以解释说明。</a:t>
            </a:r>
            <a:r>
              <a:rPr lang="en-US" altLang="zh-CN" sz="2800" b="0" i="0" spc="-5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根据主要事件及关键句</a:t>
            </a: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pc="-5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可拟出副标题</a:t>
            </a:r>
            <a:r>
              <a:rPr lang="en-US" altLang="zh-CN" sz="2800" b="0" i="0" spc="-5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：习近平总书记等中央领导集体前往延安宣示。</a:t>
            </a:r>
            <a:endParaRPr lang="en-US" altLang="zh-CN" sz="2800" spc="-5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wipe(left)">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a14cefb6?pid=c86a6b7f5&amp;color=0,173,163&amp;vtp=1&amp;bt=1&amp;bbb=1"/>
          <p:cNvSpPr/>
          <p:nvPr/>
        </p:nvSpPr>
        <p:spPr>
          <a:xfrm>
            <a:off x="612648" y="353315"/>
            <a:ext cx="10963656" cy="721741"/>
          </a:xfrm>
          <a:prstGeom prst="rect">
            <a:avLst/>
          </a:prstGeom>
          <a:noFill/>
        </p:spPr>
        <p:txBody>
          <a:bodyPr wrap="none" lIns="0" tIns="0" rIns="0" bIns="0" rtlCol="0" anchor="t"/>
          <a:lstStyle/>
          <a:p>
            <a:pPr algn="ctr" latinLnBrk="1">
              <a:lnSpc>
                <a:spcPts val="5500"/>
              </a:lnSpc>
            </a:pPr>
            <a:r>
              <a:rPr lang="en-US" altLang="zh-CN" sz="32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素养提升练</a:t>
            </a:r>
            <a:endParaRPr lang="en-US" altLang="zh-CN" sz="3200" dirty="0"/>
          </a:p>
        </p:txBody>
      </p:sp>
      <p:sp>
        <p:nvSpPr>
          <p:cNvPr id="3" name="QM_3_BD.16_1#5dc7ed3b8?pid=5a14cefb6&amp;color=0,0,0&amp;vtp=1&amp;bbb=1&amp;hb=1"/>
          <p:cNvSpPr/>
          <p:nvPr/>
        </p:nvSpPr>
        <p:spPr>
          <a:xfrm>
            <a:off x="612648" y="1075008"/>
            <a:ext cx="10963656" cy="5080000"/>
          </a:xfrm>
          <a:prstGeom prst="rect">
            <a:avLst/>
          </a:prstGeom>
          <a:noFill/>
        </p:spPr>
        <p:txBody>
          <a:bodyPr wrap="none" lIns="0" tIns="0" rIns="0" bIns="0" rtlCol="0" anchor="t"/>
          <a:lstStyle/>
          <a:p>
            <a:pPr algn="l" latinLnBrk="1">
              <a:lnSpc>
                <a:spcPts val="5000"/>
              </a:lnSpc>
            </a:pP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(2024</a:t>
            </a:r>
            <a:r>
              <a:rPr lang="zh-CN" altLang="en-US"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新课标</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 I </a:t>
            </a:r>
            <a:r>
              <a:rPr lang="zh-CN" altLang="en-US"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卷</a:t>
            </a:r>
            <a:r>
              <a:rPr lang="en-US" altLang="zh-CN" sz="2800" b="0"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algn="l" latinLnBrk="1">
              <a:lnSpc>
                <a:spcPts val="5000"/>
              </a:lnSpc>
            </a:pPr>
            <a:r>
              <a:rPr lang="en-US" altLang="zh-CN" sz="2800" b="1"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1"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algn="l"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四五</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中国由劣势到平衡到优势，日本由优势到平衡到劣势，中国</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由防御到相持到反攻，日本由进攻到保守到退却</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这就是中日战争的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过程，中日战争的</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必然趋势。</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四六</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于是问题和结论是：中国会亡吗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答复：不会亡，最后胜利</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是中国的。中国能够速胜吗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答复：不能速胜，必须是持久战。这个结</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论是正确的吗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我以为是正确的。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000"/>
              </a:lnSpc>
            </a:pP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1#5dc7ed3b8?pid=5a14cefb6&amp;color=0,0,0&amp;vtp=1&amp;bbb=1&amp;hb=1"/>
          <p:cNvSpPr/>
          <p:nvPr/>
        </p:nvSpPr>
        <p:spPr>
          <a:xfrm>
            <a:off x="612775" y="467995"/>
            <a:ext cx="10963910" cy="5791835"/>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四七</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讲到这里，亡国论和妥协论者又将跑出来说：中国由劣势到</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平衡，需要有同日本相等的军力和经济力；由平衡到优势，需要有超过</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日本的军力和经济</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力；然而这是不可能的，因此上述结论是不正确的。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四八</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这就是所谓</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唯武器论</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是战争问题中的机械论，是主观地和</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片面地看问题的意见。我们的意与此相反，不但看到武器，而且看到人</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力。武器是战争的重要的因素，但不是决定的因素，决定的因素是人不</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是物。力量对比不但是军力和经济力的对比，而且是人力和人心的对比。</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军力和经济力是要人去掌握</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的。如果中国人的大多数、日本人的大多数、</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世界各国</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人的大多数是站在抗日战争方面的话，那末，日本少数人强制</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1#5dc7ed3b8?pid=5a14cefb6&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地掌握着的军力和经济力，还能算是优势吗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它不是优势，那末，掌握</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比较劣势的军力和经济力的中国，不就成了优势吗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没有疑义，中国只</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要坚持抗战和坚持统一战线，其军力和经济力是能够逐渐地加强的。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而我们的敌人，经过长期战争和内外矛盾的削弱，其军力和经济力又</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必然要起相反的变化。在这种情况下，</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难道中国也不能变成优势吗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还不止此，目前我们不能把别国的军力和经济力大量地公开地算作自</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己方面的力量，难道将来也不能吗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如果日本的敌人不止中国一个，如</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果将来有一国或几国以其相当大量的军力和经济力公开地防御或攻击</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日本，公开地援助我们，那末，优势不更在我们一方面吗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日本是小国，</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1#5dc7ed3b8?pid=5a14cefb6&amp;color=0,0,0&amp;vtp=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其战争是退步的和野蛮的，其国际地位将益处于孤立；中国是大国，</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其战争是进步的和正义的，其国际地位将益处于多助。所有这些，经</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过长期发展，难道还不能使敌我优劣</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的形势确定地发生变化吗</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r" latinLnBrk="1">
              <a:lnSpc>
                <a:spcPts val="5100"/>
              </a:lnSpc>
            </a:pPr>
            <a:r>
              <a:rPr lang="en-US" altLang="zh-CN"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摘自毛泽东《论持久战》</a:t>
            </a:r>
            <a:r>
              <a:rPr lang="en-US" altLang="zh-CN"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5dc7ed3b8?pid=5a14cefb6&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2800" dirty="0"/>
          </a:p>
          <a:p>
            <a:pPr algn="l"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1938</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月，毛泽东发表著名的《论持久战》</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系</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统阐述了关于持久</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战的战略思想。</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首先，毛泽东分析了中国实施持久战的外部原因。</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他说：</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中日战</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争不是任何别的战争，乃是半殖民地半封建的中国和帝国主义的日本之</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间在二十世纪三十年代进行的一个决死的战争。</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他列举了中日双方</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互</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相反对</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的四个特点。除战争的正义、非正义，以及与此相关的寡助、</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多助问题外，他特别强调了敌强我弱和敌小我大的问题。日本的强，</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表现在它的军力、经济力和政治组织力，这就决定了中国的抗日战争</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5dc7ed3b8?pid=5a14cefb6&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不能很快取得胜利。日本的小，表现在国度小，其人力、军力、财力、</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物力均经不起长期战争的消耗，这就决定了中国可以通过持</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久战而最</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终打败日本。</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其次，毛泽东分析了中国实施持久战的内部条件。</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这个条件是什</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么</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简单地说，就是把已经发动的抗战发展为全面的全民族的抗战。毛</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泽东以</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兵民是胜利之本</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为标题，专门论述了全面抗战和全民族抗战的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观点。关于军队，他强调要把政治精神贯注于军队之中，这样才能激发</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官兵最大限度的抗战热忱。关于民众，他提出</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战争的伟力之最深厚的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根源，存在于民众之中</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。共产党一直把</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放手发动群众，壮大人民力量</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5dc7ed3b8?pid=5a14cefb6&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作为自己的抗战路线，人民战争理论的科学性也得到了广泛印证。</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以毛泽东为首的中国共产党人，不仅提出了抗日持久战战略，而</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且具体阐释了实施抗日持久战的方法。</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毛泽东指出，在中国大而弱、</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日本小而强的情况下敌人可以占地甚广，却在占领地留下很多空虚的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地方，</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因此抗日游击战争就主要地不是在内线配合正规军的战役作战，</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而是在外线单独作战</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。毛泽东还具体分析了游击战的战略内容、游击</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战与正规战的配合等问题。</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在这一思想指导下，共产党领导的军队在</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敌后广泛展开游击战争，卓有成效地牵制与消耗日军，发挥了巨大战</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略作用。</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5dc7ed3b8?pid=5a14cefb6&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有一种说法，认为抗日持久战的思想不是毛泽东最早提出的。这种</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说法主要依据蒋百里、陈诚等人的言论，蒋介石也有过</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持久消耗战</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言论。这种认识都源于一个客观存在，即中国是一个落后大国，日本是</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一个先进小国。承认这个客观存在的人，并不需要特别的先见之明，就</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会得出中日战争将是持久战的结论。</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但是，仅仅看到由客观条件造成的抗日战争的持久性，还远远不是</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抗日持久战的战略思想。蒋介石等人缺乏对中国与世界关系以及世界格</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局演变的辩证思考，因此他们对所谓</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持久</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的把握往往脱离实际，盲目</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地寄希望于西方国家的调停或干预。而中国共产党的持久战思想，是建</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7255d4730?pid=5dc7ed3b8&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下列选项中，所给词语的字音、字形全都正确的一项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    )</a:t>
            </a:r>
            <a:endParaRPr lang="en-US" altLang="zh-CN" sz="2800" dirty="0"/>
          </a:p>
        </p:txBody>
      </p:sp>
      <p:sp>
        <p:nvSpPr>
          <p:cNvPr id="3" name="QC_4_AN.18_1#7255d4730.bracket?pid=5dc7ed3b8&amp;color=0,0,0&amp;vpa=4&amp;vtp=1"/>
          <p:cNvSpPr/>
          <p:nvPr/>
        </p:nvSpPr>
        <p:spPr>
          <a:xfrm>
            <a:off x="105797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17_2#7255d4730.choices?pid=5dc7ed3b8&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复辟</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
            </a:r>
            <a:r>
              <a:rPr lang="en-US"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妥协</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(tu</a:t>
            </a:r>
            <a:r>
              <a:rPr lang=""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ǒ</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政治协商</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松懈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(xi</a:t>
            </a:r>
            <a:r>
              <a:rPr lang=""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勉强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(qi</a:t>
            </a:r>
            <a:r>
              <a:rPr lang="en-US"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ng)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撕毁</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残酷</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a:t>
            </a:r>
            <a:r>
              <a:rPr lang="en-US"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ù</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企</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图</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(q</a:t>
            </a:r>
            <a:r>
              <a:rPr lang=""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ǐ</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毫无疑意</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警惕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侮辱</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t>
            </a:r>
            <a:r>
              <a:rPr lang=""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ǔ</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决议</a:t>
            </a:r>
            <a:endParaRPr lang="en-US" altLang="zh-CN" sz="2800" dirty="0"/>
          </a:p>
        </p:txBody>
      </p:sp>
      <p:sp>
        <p:nvSpPr>
          <p:cNvPr id="5" name="QB_4_AS.4_1#add8bc5ee?pid=a329f8164&amp;color=0,0,0&amp;vtp=1&amp;bbb=1&amp;hb=1"/>
          <p:cNvSpPr/>
          <p:nvPr/>
        </p:nvSpPr>
        <p:spPr>
          <a:xfrm>
            <a:off x="612648" y="3700224"/>
            <a:ext cx="10963656" cy="1295400"/>
          </a:xfrm>
          <a:prstGeom prst="rect">
            <a:avLst/>
          </a:prstGeom>
          <a:noFill/>
        </p:spPr>
        <p:txBody>
          <a:bodyPr wrap="none" lIns="0" tIns="0" rIns="0" bIns="0" rtlCol="0" anchor="t"/>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辟</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应读</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“qi</a:t>
            </a:r>
            <a:r>
              <a:rPr lang=""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ǎ</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ng”</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毫无</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疑意</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应为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毫无疑义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ipe(left)">
                                      <p:cBhvr>
                                        <p:cTn id="15"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16_2#5dc7ed3b8?pid=5a14cefb6&amp;color=0,0,0&amp;vtp=1&amp;bt=1&amp;bbb=1&amp;hb=1"/>
          <p:cNvSpPr/>
          <p:nvPr/>
        </p:nvSpPr>
        <p:spPr>
          <a:xfrm>
            <a:off x="612648" y="468000"/>
            <a:ext cx="10963656" cy="5829300"/>
          </a:xfrm>
          <a:prstGeom prst="rect">
            <a:avLst/>
          </a:prstGeom>
          <a:noFill/>
        </p:spPr>
        <p:txBody>
          <a:bodyPr wrap="none" lIns="0" tIns="0" rIns="0" bIns="0" rtlCol="0" anchor="t"/>
          <a:lstStyle/>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立在对与战争相关的一切外部与内</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部复杂因素进行深刻分析的基础之</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上的，对于战争不同阶段的关系、战略持久与战役速决的关系等，都</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有完整的科学分析。因此它的持久战战略，既不会因为一</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时顺利而幻</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想</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速胜</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也不会因为一时挫折而失去必</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胜的信心。</a:t>
            </a: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gn="r" latinLnBrk="1">
              <a:lnSpc>
                <a:spcPts val="5100"/>
              </a:lnSpc>
            </a:pPr>
            <a:r>
              <a:rPr lang="en-US" altLang="zh-CN"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摘编自荣维木《中国共产党抗日持久战的战略与实践》</a:t>
            </a:r>
            <a:r>
              <a:rPr lang="en-US" altLang="zh-CN"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sz="2800" b="0" i="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l" latinLnBrk="1">
              <a:lnSpc>
                <a:spcPts val="5100"/>
              </a:lnSpc>
            </a:pPr>
            <a:endParaRPr lang="zh-CN" altLang="en-US"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ct val="1500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7255d4730?pid=5dc7ed3b8&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6.</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下列对材料相关内容的理解和分析，不正确的一项是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18_1#7255d4730.bracket?pid=5dc7ed3b8&amp;color=0,0,0&amp;vpa=4&amp;vtp=1"/>
          <p:cNvSpPr/>
          <p:nvPr/>
        </p:nvSpPr>
        <p:spPr>
          <a:xfrm>
            <a:off x="1057976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2800" dirty="0"/>
          </a:p>
        </p:txBody>
      </p:sp>
      <p:sp>
        <p:nvSpPr>
          <p:cNvPr id="4" name="QC_4_BD.17_2#7255d4730.choices?pid=5dc7ed3b8&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《论持久战》在分析抗战走势时，并未局限于中日两国，而是展现</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出对世界整体局势变化的宏观</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把握。</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落后大国面对先进小国的侵略，不可能速胜，必然</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要经历由劣势到</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平衡、由平衡到优势的持久战争过程。</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不但看到武器，而且看到人力</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指在承认军力和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经济力差距的前提</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下，相信人力和人心才是胜利之本。</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中国共产党的抗日持久战思想不只体现在判断抗</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战将会长久，更体</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现在对战争走向作出了全面科</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学的分析。</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9_1#7255d4730?pid=5dc7ed3b8&amp;color=0,0,0&amp;vtp=1&amp;bt=1&amp;bbb=1&amp;hb=1"/>
          <p:cNvSpPr/>
          <p:nvPr/>
        </p:nvSpPr>
        <p:spPr>
          <a:xfrm>
            <a:off x="612648" y="468000"/>
            <a:ext cx="10963656" cy="25908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扩大范围。材料一第一段说的是中日战争中，中国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必然要经历</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由劣势到平衡、由平衡到优势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的持久战争过程，不能将范围扩大为所</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落后大国面对先进小国的侵略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都</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必然要经历由劣势到平衡、由平</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衡到优势的持久战争过程</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0d548ec94?pid=5dc7ed3b8&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7.</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根据材料内容，下列说法不正确的一项是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1_1#0d548ec94.bracket?pid=5dc7ed3b8&amp;color=0,0,0&amp;vpa=5&amp;vtp=1"/>
          <p:cNvSpPr/>
          <p:nvPr/>
        </p:nvSpPr>
        <p:spPr>
          <a:xfrm>
            <a:off x="8350917" y="4663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2800" dirty="0"/>
          </a:p>
        </p:txBody>
      </p:sp>
      <p:sp>
        <p:nvSpPr>
          <p:cNvPr id="4" name="QC_4_BD.20_2#0d548ec94.choices?pid=5dc7ed3b8&amp;color=0,0,0&amp;vtp=1&amp;bbb=1&amp;hb=1"/>
          <p:cNvSpPr/>
          <p:nvPr/>
        </p:nvSpPr>
        <p:spPr>
          <a:xfrm>
            <a:off x="612648" y="1084591"/>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日本的军力和经济力并不占优势，因为它们仅仅掌握在日本少数人</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的手中。</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抗日游击战要更多承担外线单独作战的任务，这是当时战争的客观</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形势决定的。</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抗战整体进程是持久的，不过具体到某一场战役，也可根据实际情</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况速战速决。</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中国共产党提出的抗日持久战相信得道多助，也愿意接受国际力量</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的援助。</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0d548ec94?pid=5dc7ed3b8&amp;color=0,0,0&amp;vtp=1&amp;bt=1&amp;bbb=1&amp;hb=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由材料一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如果中国人的大多数、日本人的大多数、世界各国</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人的大多数是站在抗日战争方面的话，那末，日本少数人强制地掌握</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着的军力和经济力，还能算是优势吗</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日本的军力和经济力并</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不占优势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是一种假设的结果，其假设条件是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中国人的大多数、日本</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人的大多数、世界各国人的大多数是站在抗日战争方面的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。另外，由</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日本的强，表现在它的军力、经济力和政治组织力</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可知，在</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抗日战争中，日本的军力和经济力是占优势的。</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7e87b46ce?pid=5dc7ed3b8&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8.</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下列选项符合材料二中实施持久战的</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内部条件</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的一项是</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 </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   </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49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
        <p:nvSpPr>
          <p:cNvPr id="3" name="QC_4_AN.24_1#7e87b46ce.bracket?pid=5dc7ed3b8&amp;color=0,0,0&amp;vpa=6&amp;vtp=1"/>
          <p:cNvSpPr/>
          <p:nvPr/>
        </p:nvSpPr>
        <p:spPr>
          <a:xfrm>
            <a:off x="10718197" y="1088644"/>
            <a:ext cx="515938" cy="635000"/>
          </a:xfrm>
          <a:prstGeom prst="rect">
            <a:avLst/>
          </a:prstGeom>
          <a:noFill/>
        </p:spPr>
        <p:txBody>
          <a:bodyPr wrap="none" lIns="0" tIns="0" rIns="0" bIns="0" rtlCol="0" anchor="t"/>
          <a:lstStyle/>
          <a:p>
            <a:pPr algn="ctr" latinLnBrk="1">
              <a:lnSpc>
                <a:spcPts val="50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2800" dirty="0"/>
          </a:p>
        </p:txBody>
      </p:sp>
      <p:sp>
        <p:nvSpPr>
          <p:cNvPr id="4" name="QC_4_BD.23_2#7e87b46ce.choices?pid=5dc7ed3b8&amp;color=0,0,0&amp;vtp=1&amp;bbb=1&amp;hb=1"/>
          <p:cNvSpPr/>
          <p:nvPr/>
        </p:nvSpPr>
        <p:spPr>
          <a:xfrm>
            <a:off x="612648" y="1908186"/>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敌虽强，但敌之强已为其他不利的因素所减杀。</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除东三省等地外，敌实际只能占领大城市、大道和某些平地。</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 中国的短处是战争力量之弱，而其长处则在其战争 本质的进步性和</a:t>
            </a:r>
            <a:endParaRPr lang="zh-CN" altLang="en-US"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正义性。</a:t>
            </a:r>
            <a:endParaRPr lang="zh-CN" altLang="en-US"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D.动员了全国的老百姓，就造成了陷敌于灭顶之灾的汪洋大海。</a:t>
            </a:r>
            <a:endParaRPr lang="zh-CN" altLang="en-US" sz="28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5_1#7e87b46ce?pid=5dc7ed3b8&amp;color=0,0,0&amp;vtp=1&amp;bt=1&amp;bbb=1&amp;hb=1"/>
          <p:cNvSpPr/>
          <p:nvPr/>
        </p:nvSpPr>
        <p:spPr>
          <a:xfrm>
            <a:off x="612648" y="468000"/>
            <a:ext cx="10963656" cy="38862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材料二中提到，实施持久战的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内部条件</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把已经发动的抗战</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发展为全面的全民族的抗战</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项强调要动员全国的老百姓，正是全民</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族抗战的体现。</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24ff90c7f?sp=1&amp;pid=5dc7ed3b8&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sym typeface="+mn-ea"/>
              </a:rPr>
              <a:t>9.</a:t>
            </a:r>
            <a:r>
              <a:rPr lang="zh-CN" altLang="en-US"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材料一多处使用了设问句和反问句，请简要分析其论证效果。</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( 4 </a:t>
            </a:r>
            <a:r>
              <a:rPr lang="zh-CN" altLang="en-US"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分</a:t>
            </a:r>
            <a:r>
              <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rPr>
              <a:t> )</a:t>
            </a:r>
            <a:endParaRPr lang="en-US" altLang="zh-CN" sz="280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sym typeface="+mn-ea"/>
            </a:endParaRPr>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solidFill>
                <a:srgbClr val="000000"/>
              </a:solidFill>
              <a:latin typeface="宋体" panose="02010600030101010101" pitchFamily="2" charset="-122"/>
            </a:endParaRPr>
          </a:p>
        </p:txBody>
      </p:sp>
      <p:sp>
        <p:nvSpPr>
          <p:cNvPr id="3" name="QB_4_AN.32_1#24ff90c7f?sp=1&amp;pid=5dc7ed3b8&amp;color=0,0,0&amp;vtp=1&amp;bt=1&amp;bbb=1&amp;hb=1&amp;hla=1"/>
          <p:cNvSpPr/>
          <p:nvPr/>
        </p:nvSpPr>
        <p:spPr>
          <a:xfrm>
            <a:off x="657733" y="979175"/>
            <a:ext cx="10963656" cy="32385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①</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设问句在问答之间切中要害，驳斥了典型的错误论调，阐明</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了文章的主旨；</a:t>
            </a:r>
            <a:r>
              <a:rPr lang="en-US"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②</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以设问句和反问句层层推进，形成缜</a:t>
            </a:r>
            <a:r>
              <a:rPr lang="en-US" altLang="zh-CN"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 </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密的论证逻辑；</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③</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设问句和反问句赋予文章雄辩的气势，增强了文章的感染力和说服</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力。</a:t>
            </a:r>
            <a:r>
              <a:rPr lang="en-US" altLang="zh-CN"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每点</a:t>
            </a:r>
            <a:r>
              <a:rPr lang="en-US" altLang="zh-CN"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2</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分，给满</a:t>
            </a:r>
            <a:r>
              <a:rPr lang="en-US" altLang="zh-CN"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4</a:t>
            </a:r>
            <a:r>
              <a:rPr lang="zh-CN" altLang="en-US"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分为止</a:t>
            </a:r>
            <a:r>
              <a:rPr lang="en-US" altLang="zh-CN" sz="280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sym typeface="+mn-ea"/>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24ff90c7f?sp=1&amp;pid=5dc7ed3b8&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10.</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习近平总书记曾以《论持久战》为例，指出要</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善于从战略上看问题、</a:t>
            </a:r>
            <a:endPar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想问题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。请根据材料谈谈《论持久</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战》对我们</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看问题、想问题</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有什</a:t>
            </a:r>
            <a:endPar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么启示。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zh-CN" altLang="en-US"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r>
              <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solidFill>
                <a:srgbClr val="000000"/>
              </a:solidFill>
              <a:latin typeface="宋体" panose="02010600030101010101" pitchFamily="2" charset="-122"/>
            </a:endParaRPr>
          </a:p>
        </p:txBody>
      </p:sp>
      <p:sp>
        <p:nvSpPr>
          <p:cNvPr id="3" name="QB_4_AN.32_1#24ff90c7f?sp=1&amp;pid=5dc7ed3b8&amp;color=0,0,0&amp;vtp=1&amp;bt=1&amp;bbb=1&amp;hb=1&amp;hla=1"/>
          <p:cNvSpPr/>
          <p:nvPr/>
        </p:nvSpPr>
        <p:spPr>
          <a:xfrm>
            <a:off x="620903" y="2338075"/>
            <a:ext cx="10963656" cy="3238500"/>
          </a:xfrm>
          <a:prstGeom prst="rect">
            <a:avLst/>
          </a:prstGeom>
          <a:noFill/>
        </p:spPr>
        <p:txBody>
          <a:bodyPr wrap="none" lIns="0" tIns="0" rIns="0" bIns="0" rtlCol="0" anchor="t"/>
          <a:lstStyle/>
          <a:p>
            <a:pPr algn="l"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要从全局、长远和大势着眼；</a:t>
            </a:r>
            <a:r>
              <a:rPr lang="en-US"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要抓住问题的根本；</a:t>
            </a:r>
            <a:r>
              <a:rPr lang="en-US"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要切实</a:t>
            </a:r>
            <a:endPar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考虑解决问题的具体路径和方法；</a:t>
            </a:r>
            <a:r>
              <a:rPr lang="en-US"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④</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要注意调动和发挥人的主观能动</a:t>
            </a:r>
            <a:endPar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algn="l" latinLnBrk="1">
              <a:lnSpc>
                <a:spcPts val="5100"/>
              </a:lnSpc>
            </a:pP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性。</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每点</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2</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分，给满</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6</a:t>
            </a:r>
            <a:r>
              <a:rPr lang="zh-CN" altLang="en-US"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分为止</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7255d4730?pid=5dc7ed3b8&amp;color=0,0,0&amp;vtp=1&amp;bt=1&amp;bbb=1"/>
          <p:cNvSpPr/>
          <p:nvPr/>
        </p:nvSpPr>
        <p:spPr>
          <a:xfrm>
            <a:off x="612648" y="466344"/>
            <a:ext cx="10963656" cy="622300"/>
          </a:xfrm>
          <a:prstGeom prst="rect">
            <a:avLst/>
          </a:prstGeom>
          <a:noFill/>
        </p:spPr>
        <p:txBody>
          <a:bodyPr wrap="none" lIns="0" tIns="0" rIns="0" bIns="0" rtlCol="0" anchor="t"/>
          <a:lstStyle/>
          <a:p>
            <a:pPr algn="l" latinLnBrk="1">
              <a:lnSpc>
                <a:spcPts val="49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2.</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这篇讲话总体上给人态度坚决、不容置疑的感觉，原因之一是它运</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49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用了不少表示强调的词语和句式，请分析下面句子中加点词句的表达</a:t>
            </a:r>
            <a:endPar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4900"/>
              </a:lnSpc>
            </a:pP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 </a:t>
            </a:r>
            <a:r>
              <a:rPr lang="zh-CN" altLang="en-US"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endParaRPr lang="en-US" altLang="zh-CN" sz="2800" dirty="0"/>
          </a:p>
        </p:txBody>
      </p:sp>
      <p:sp>
        <p:nvSpPr>
          <p:cNvPr id="4" name="QC_4_BD.17_2#7255d4730.choices?pid=5dc7ed3b8&amp;color=0,0,0&amp;vtp=1&amp;bbb=1&amp;hb=1"/>
          <p:cNvSpPr/>
          <p:nvPr/>
        </p:nvSpPr>
        <p:spPr>
          <a:xfrm>
            <a:off x="448183" y="2189491"/>
            <a:ext cx="10963656" cy="5181600"/>
          </a:xfrm>
          <a:prstGeom prst="rect">
            <a:avLst/>
          </a:prstGeom>
          <a:noFill/>
        </p:spPr>
        <p:txBody>
          <a:bodyPr wrap="none" lIns="0" tIns="0" rIns="0" bIns="0" rtlCol="0" anchor="t"/>
          <a:lstStyle/>
          <a:p>
            <a:pPr algn="l" latinLnBrk="1">
              <a:lnSpc>
                <a:spcPts val="5100"/>
              </a:lnSpc>
            </a:pP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那次会议证明，和帝国主义的走狗蒋介石国民</a:t>
            </a: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党及其帮凶们一道，</a:t>
            </a:r>
            <a:endParaRPr lang="zh-CN" altLang="en-US" sz="2800" dirty="0">
              <a:latin typeface="楷体" panose="02010609060101010101" pitchFamily="34" charset="-122"/>
              <a:ea typeface="楷体" panose="02010609060101010101" pitchFamily="34" charset="-122"/>
              <a:cs typeface="楷体" panose="02010609060101010101" pitchFamily="34" charset="-122"/>
            </a:endParaRPr>
          </a:p>
          <a:p>
            <a:pPr algn="l" latinLnBrk="1">
              <a:lnSpc>
                <a:spcPts val="5100"/>
              </a:lnSpc>
            </a:pPr>
            <a:r>
              <a:rPr lang="zh-CN" altLang="en-US" sz="2800" dirty="0">
                <a:latin typeface="楷体" panose="02010609060101010101" pitchFamily="34" charset="-122"/>
                <a:ea typeface="楷体" panose="02010609060101010101" pitchFamily="34" charset="-122"/>
                <a:cs typeface="楷体" panose="02010609060101010101" pitchFamily="34" charset="-122"/>
              </a:rPr>
              <a:t>是不能解决任何有利于人民的</a:t>
            </a: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任务的</a:t>
            </a:r>
            <a:r>
              <a:rPr lang="en-US" altLang="zh-CN" sz="2800" dirty="0">
                <a:latin typeface="楷体" panose="02010609060101010101" pitchFamily="34" charset="-122"/>
                <a:ea typeface="楷体" panose="02010609060101010101" pitchFamily="34" charset="-122"/>
                <a:cs typeface="楷体" panose="02010609060101010101" pitchFamily="34" charset="-122"/>
              </a:rPr>
              <a:t>……</a:t>
            </a:r>
            <a:r>
              <a:rPr lang="zh-CN" altLang="en-US" sz="2800" dirty="0">
                <a:latin typeface="楷体" panose="02010609060101010101" pitchFamily="34" charset="-122"/>
                <a:ea typeface="楷体" panose="02010609060101010101" pitchFamily="34" charset="-122"/>
                <a:cs typeface="楷体" panose="02010609060101010101" pitchFamily="34" charset="-122"/>
              </a:rPr>
              <a:t>那次会议的唯一收获是给了</a:t>
            </a:r>
            <a:endParaRPr lang="zh-CN" altLang="en-US" sz="2800" dirty="0">
              <a:latin typeface="楷体" panose="02010609060101010101" pitchFamily="34" charset="-122"/>
              <a:ea typeface="楷体" panose="02010609060101010101" pitchFamily="34" charset="-122"/>
              <a:cs typeface="楷体" panose="02010609060101010101" pitchFamily="34" charset="-122"/>
            </a:endParaRPr>
          </a:p>
          <a:p>
            <a:pPr algn="l" latinLnBrk="1">
              <a:lnSpc>
                <a:spcPts val="5100"/>
              </a:lnSpc>
            </a:pPr>
            <a:r>
              <a:rPr lang="zh-CN" altLang="en-US" sz="2800" dirty="0">
                <a:latin typeface="楷体" panose="02010609060101010101" pitchFamily="34" charset="-122"/>
                <a:ea typeface="楷体" panose="02010609060101010101" pitchFamily="34" charset="-122"/>
                <a:cs typeface="楷体" panose="02010609060101010101" pitchFamily="34" charset="-122"/>
              </a:rPr>
              <a:t>人民以深刻</a:t>
            </a: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的教育，使人民懂得：和帝国主义的走狗蒋介石国民</a:t>
            </a: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党及</a:t>
            </a:r>
            <a:endParaRPr lang="zh-CN" altLang="en-US" sz="2800" dirty="0">
              <a:latin typeface="楷体" panose="02010609060101010101" pitchFamily="34" charset="-122"/>
              <a:ea typeface="楷体" panose="02010609060101010101" pitchFamily="34" charset="-122"/>
              <a:cs typeface="楷体" panose="02010609060101010101" pitchFamily="34" charset="-122"/>
            </a:endParaRPr>
          </a:p>
          <a:p>
            <a:pPr algn="l" latinLnBrk="1">
              <a:lnSpc>
                <a:spcPts val="5100"/>
              </a:lnSpc>
            </a:pPr>
            <a:r>
              <a:rPr lang="zh-CN" altLang="en-US" sz="2800" dirty="0">
                <a:latin typeface="楷体" panose="02010609060101010101" pitchFamily="34" charset="-122"/>
                <a:ea typeface="楷体" panose="02010609060101010101" pitchFamily="34" charset="-122"/>
                <a:cs typeface="楷体" panose="02010609060101010101" pitchFamily="34" charset="-122"/>
              </a:rPr>
              <a:t>其帮凶们决无妥协的余地，或者是推翻这些敌</a:t>
            </a: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人，或者是被这些敌人</a:t>
            </a:r>
            <a:endParaRPr lang="zh-CN" altLang="en-US" sz="2800" dirty="0">
              <a:latin typeface="楷体" panose="02010609060101010101" pitchFamily="34" charset="-122"/>
              <a:ea typeface="楷体" panose="02010609060101010101" pitchFamily="34" charset="-122"/>
              <a:cs typeface="楷体" panose="02010609060101010101" pitchFamily="34" charset="-122"/>
            </a:endParaRPr>
          </a:p>
          <a:p>
            <a:pPr algn="l" latinLnBrk="1">
              <a:lnSpc>
                <a:spcPts val="5100"/>
              </a:lnSpc>
            </a:pPr>
            <a:r>
              <a:rPr lang="zh-CN" altLang="en-US" sz="2800" dirty="0">
                <a:latin typeface="楷体" panose="02010609060101010101" pitchFamily="34" charset="-122"/>
                <a:ea typeface="楷体" panose="02010609060101010101" pitchFamily="34" charset="-122"/>
                <a:cs typeface="楷体" panose="02010609060101010101" pitchFamily="34" charset="-122"/>
              </a:rPr>
              <a:t>所屠杀和压迫，二者必居其</a:t>
            </a:r>
            <a:r>
              <a:rPr lang="en-US" altLang="zh-CN" sz="2800" dirty="0">
                <a:latin typeface="楷体" panose="02010609060101010101" pitchFamily="34" charset="-122"/>
                <a:ea typeface="楷体" panose="02010609060101010101" pitchFamily="34" charset="-122"/>
                <a:cs typeface="楷体" panose="02010609060101010101" pitchFamily="34" charset="-122"/>
              </a:rPr>
              <a:t> </a:t>
            </a:r>
            <a:r>
              <a:rPr lang="zh-CN" altLang="en-US" sz="2800" dirty="0">
                <a:latin typeface="楷体" panose="02010609060101010101" pitchFamily="34" charset="-122"/>
                <a:ea typeface="楷体" panose="02010609060101010101" pitchFamily="34" charset="-122"/>
                <a:cs typeface="楷体" panose="02010609060101010101" pitchFamily="34" charset="-122"/>
              </a:rPr>
              <a:t>一，其他的道路是没有的。</a:t>
            </a:r>
            <a:endParaRPr lang="zh-CN" altLang="en-US" sz="2800" dirty="0">
              <a:latin typeface="楷体" panose="02010609060101010101" pitchFamily="34" charset="-122"/>
              <a:ea typeface="楷体" panose="02010609060101010101" pitchFamily="34" charset="-122"/>
              <a:cs typeface="楷体" panose="02010609060101010101" pitchFamily="34" charset="-122"/>
            </a:endParaRPr>
          </a:p>
        </p:txBody>
      </p:sp>
    </p:spTree>
  </p:cSld>
  <p:clrMapOvr>
    <a:masterClrMapping/>
  </p:clrMapOvr>
  <p:transition>
    <p:spli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2_1#3b869235a?pid=c15ccd66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唯一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强调了三年前那次政治协商会议是彻头彻尾</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的失败和</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谎言，人民并无实质性受益，强调了当时蒋介石国民</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党政府的反动性。</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决无</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强调了斗争的坚决态度，否定一切中间道路。</a:t>
            </a:r>
            <a:r>
              <a:rPr lang="en-US"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是不能解决任</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何有利于人民的任务的</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者必居其一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是语气极其肯定的判断句，</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以如此强烈的肯定语气强调了斗争的必要性和唯一性。加点部分都有</a:t>
            </a:r>
            <a:endPar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加强语气的效果，使观点更加鲜明，态度更显坚决。</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每点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zh-CN" altLang="en-US"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分</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5100"/>
              </a:lnSpc>
            </a:pP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left)">
                                      <p:cBhvr>
                                        <p:cTn id="2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c15ccd66f?pid=ae11c3a77&amp;color=0,0,0&amp;vtp=1&amp;bt=1&amp;bbb=1&amp;hb=1"/>
          <p:cNvSpPr/>
          <p:nvPr/>
        </p:nvSpPr>
        <p:spPr>
          <a:xfrm>
            <a:off x="612648" y="466344"/>
            <a:ext cx="10963656" cy="5181600"/>
          </a:xfrm>
          <a:prstGeom prst="rect">
            <a:avLst/>
          </a:prstGeom>
          <a:noFill/>
        </p:spPr>
        <p:txBody>
          <a:bodyPr wrap="none" lIns="0" tIns="0" rIns="0" bIns="0" rtlCol="0" anchor="t"/>
          <a:lstStyle/>
          <a:p>
            <a:pPr algn="l" latinLnBrk="1">
              <a:lnSpc>
                <a:spcPts val="5100"/>
              </a:lnSpc>
            </a:pP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阅读下面的文字，完成题目。</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2022</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习近平总书记带领中共中央政治局常委专程从</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北京前往陕西延安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瞻仰延安革命纪念地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重温革命战争时期党中央</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在延安的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缅怀老一辈革命家的</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宣示新一届中央领导集体赓续</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红色血脉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传承奋斗精神</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在新的赶考之路上向历史和人民交出新的</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优异答卷的坚定信念</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延安是中国革命的圣地</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这里见证了我们党召开第七次全国代表</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大会</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开展延安整风运动</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领导中国人民抗日战争</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sz="28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7_1#c15ccd66f?pid=ae11c3a77&amp;color=0,0,0&amp;vtp=1&amp;bt=1&amp;bbb=1&amp;hb=1"/>
          <p:cNvSpPr/>
          <p:nvPr/>
        </p:nvSpPr>
        <p:spPr>
          <a:xfrm>
            <a:off x="612648" y="468000"/>
            <a:ext cx="10963656" cy="4559300"/>
          </a:xfrm>
          <a:prstGeom prst="rect">
            <a:avLst/>
          </a:prstGeom>
          <a:noFill/>
        </p:spPr>
        <p:txBody>
          <a:bodyPr wrap="none" lIns="0" tIns="0" rIns="0" bIns="0" rtlCol="0" anchor="t"/>
          <a:lstStyle/>
          <a:p>
            <a:pPr latinLnBrk="1">
              <a:lnSpc>
                <a:spcPts val="200"/>
              </a:lnSpc>
            </a:pPr>
            <a:endParaRPr lang="en-US" altLang="zh-CN" sz="100" b="0" i="0" spc="-990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昔日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老一辈革命家筚路蓝缕</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从延安走到了北京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今天</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新时</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代中国共产党人从北京来到延安</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聆听历史的声音</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面向未来宣示</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十八大以来</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新当选的中央领导集体都会进行具有重大现实意义和深</a:t>
            </a:r>
            <a:endPar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远历史意义的宣示</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这是第三次</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u="wavy"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&lt;uw&gt;</a:t>
            </a:r>
            <a:r>
              <a:rPr lang="en-US" altLang="zh-CN" sz="2800" b="0" i="0" u="wavy"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时光是忠实的记录者</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记录下每一</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次宣示的庄严豪迈</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记录下为实现对人民的诺言而步履不停的坚实脚</a:t>
            </a:r>
            <a:endPar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印</a:t>
            </a:r>
            <a:r>
              <a:rPr lang="en-US" altLang="zh-CN" sz="2800" b="0" i="0" u="wavy">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u="wavy"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记录下中国共产党人如磐石般的信念</a:t>
            </a:r>
            <a:r>
              <a:rPr lang="en-US" altLang="zh-CN" sz="2800" b="0" i="0" u="wavy"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u="wavy"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&lt;/uw&gt;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初心在胸中</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使命在肩上</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矢志不渝</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精神昂扬</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勇毅前行</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8_1#2cd32388a?sp=1&amp;pid=c15ccd66f&amp;color=0,0,0&amp;vtp=1&amp;bt=1&amp;bbb=1"/>
          <p:cNvSpPr/>
          <p:nvPr/>
        </p:nvSpPr>
        <p:spPr>
          <a:xfrm>
            <a:off x="612648" y="468000"/>
            <a:ext cx="10963656" cy="12954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请在文中横线处填入恰当的成语。（3</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endParaRPr lang="en-US" altLang="zh-CN" sz="2800" dirty="0"/>
          </a:p>
        </p:txBody>
      </p:sp>
      <p:sp>
        <p:nvSpPr>
          <p:cNvPr id="3" name="QB_4_AN.9_1#2cd32388a.blank?pid=c15ccd66f&amp;color=0,0,0&amp;vpa=2&amp;vtp=1&amp;bbb=1"/>
          <p:cNvSpPr/>
          <p:nvPr/>
        </p:nvSpPr>
        <p:spPr>
          <a:xfrm>
            <a:off x="1499267" y="1085220"/>
            <a:ext cx="9726613" cy="622300"/>
          </a:xfrm>
          <a:prstGeom prst="rect">
            <a:avLst/>
          </a:prstGeom>
          <a:noFill/>
        </p:spPr>
        <p:txBody>
          <a:bodyPr wrap="none" lIns="0" tIns="0" rIns="0" bIns="0" rtlCol="0" anchor="t"/>
          <a:lstStyle/>
          <a:p>
            <a:pPr algn="ctr" latinLnBrk="1">
              <a:lnSpc>
                <a:spcPts val="4900"/>
              </a:lnSpc>
            </a:pP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（示例）①峥嵘岁月</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②丰功伟绩</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③披荆斩棘（每处1分）</a:t>
            </a:r>
            <a:endParaRPr lang="en-US" altLang="zh-CN" sz="2800" dirty="0"/>
          </a:p>
        </p:txBody>
      </p:sp>
      <p:sp>
        <p:nvSpPr>
          <p:cNvPr id="4" name="QB_4_AS.10_1#2cd32388a?pid=c15ccd66f&amp;color=0,0,0&amp;vtp=1&amp;bbb=1&amp;hb=1"/>
          <p:cNvSpPr/>
          <p:nvPr/>
        </p:nvSpPr>
        <p:spPr>
          <a:xfrm>
            <a:off x="612648" y="1806654"/>
            <a:ext cx="10963656" cy="32385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第①处，</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此处指革命战争时期党中央在延安的不平凡的日子</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“峥嵘岁月”。峥嵘岁月：不平凡的日子，不平凡的年代。第②</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处</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此处说老一辈革命家在延安建立了伟大的功绩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，可填“丰功伟绩</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丰</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功伟绩</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：伟大的功绩。第③处，此处和“筚路蓝缕”连用</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指艰难开创</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事业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，可填“披荆斩棘”。披荆斩棘：比喻扫除前进中的困难和障碍。</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wipe(left)">
                                      <p:cBhvr>
                                        <p:cTn id="15" dur="500"/>
                                        <p:tgtEl>
                                          <p:spTgt spid="4">
                                            <p:bg/>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wipe(left)">
                                      <p:cBhvr>
                                        <p:cTn id="21" dur="500"/>
                                        <p:tgtEl>
                                          <p:spTgt spid="4">
                                            <p:txEl>
                                              <p:pRg st="1" end="1"/>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left)">
                                      <p:cBhvr>
                                        <p:cTn id="24" dur="500"/>
                                        <p:tgtEl>
                                          <p:spTgt spid="4">
                                            <p:txEl>
                                              <p:pRg st="2" end="2"/>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left)">
                                      <p:cBhvr>
                                        <p:cTn id="27" dur="500"/>
                                        <p:tgtEl>
                                          <p:spTgt spid="4">
                                            <p:txEl>
                                              <p:pRg st="3" end="3"/>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wipe(left)">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1_1#3b869235a?sp=1&amp;pid=c15ccd66f&amp;color=0,0,0&amp;vtp=1&amp;bt=1&amp;bbb=1&amp;hb=1&amp;hltap=1"/>
          <p:cNvSpPr/>
          <p:nvPr/>
        </p:nvSpPr>
        <p:spPr>
          <a:xfrm>
            <a:off x="612648" y="468000"/>
            <a:ext cx="10963656" cy="4533900"/>
          </a:xfrm>
          <a:prstGeom prst="rect">
            <a:avLst/>
          </a:prstGeom>
          <a:noFill/>
        </p:spPr>
        <p:txBody>
          <a:bodyPr wrap="none" lIns="0" tIns="0" rIns="0" bIns="0" rtlCol="0" anchor="t"/>
          <a:lstStyle/>
          <a:p>
            <a:pPr algn="l" latinLnBrk="1">
              <a:lnSpc>
                <a:spcPts val="5100"/>
              </a:lnSpc>
            </a:pPr>
            <a:r>
              <a:rPr lang="en-US" altLang="zh-CN" sz="2800" b="1" i="0" dirty="0">
                <a:solidFill>
                  <a:srgbClr val="00ADA3"/>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文中画波浪线的句子使用了比喻和排比的修辞手法</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请简要分析其表</a:t>
            </a:r>
            <a:endPar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达效果</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2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dirty="0"/>
          </a:p>
          <a:p>
            <a:pPr latinLnBrk="1">
              <a:lnSpc>
                <a:spcPts val="5100"/>
              </a:lnSpc>
            </a:pPr>
            <a:r>
              <a:rPr lang="en-US" altLang="zh-CN" sz="2800" b="0" i="0" smtClean="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答</a:t>
            </a:r>
            <a:r>
              <a:rPr lang="en-US" altLang="zh-CN" sz="2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5100"/>
              </a:lnSpc>
            </a:pPr>
            <a:r>
              <a:rPr lang="en-US" altLang="zh-CN" sz="2800" i="0" smtClean="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800" dirty="0">
              <a:solidFill>
                <a:srgbClr val="000000"/>
              </a:solidFill>
              <a:latin typeface="宋体" panose="02010600030101010101" pitchFamily="2" charset="-122"/>
            </a:endParaRPr>
          </a:p>
        </p:txBody>
      </p:sp>
      <p:sp>
        <p:nvSpPr>
          <p:cNvPr id="3" name="QB_4_AN.32_1#3b869235a?sp=1&amp;pid=c15ccd66f&amp;color=0,0,0&amp;vtp=1&amp;bt=1&amp;bbb=1&amp;hb=1&amp;hla=1"/>
          <p:cNvSpPr/>
          <p:nvPr/>
        </p:nvSpPr>
        <p:spPr>
          <a:xfrm>
            <a:off x="612648" y="1735460"/>
            <a:ext cx="10963656" cy="3238500"/>
          </a:xfrm>
          <a:prstGeom prst="rect">
            <a:avLst/>
          </a:prstGeom>
          <a:noFill/>
        </p:spPr>
        <p:txBody>
          <a:bodyPr wrap="none" lIns="0" tIns="0" rIns="0" bIns="0" rtlCol="0" anchor="t"/>
          <a:lstStyle/>
          <a:p>
            <a:pPr latinLnBrk="1">
              <a:lnSpc>
                <a:spcPts val="5100"/>
              </a:lnSpc>
            </a:pP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smtClean="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①</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将时光比作忠实的记录者，化抽象为具体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生动形象地点明</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了时光真实记录历史的特点</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；将信念比作磐石，化抽象为具体</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生动</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形象地点明了共产党人信念的坚定</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。②三个“记录下</a:t>
            </a:r>
            <a:r>
              <a:rPr lang="en-US" altLang="zh-CN" sz="2800" b="1" i="0" dirty="0">
                <a:solidFill>
                  <a:srgbClr val="FF0000"/>
                </a:solidFill>
                <a:latin typeface="宋体" panose="02010600030101010101" pitchFamily="2" charset="-122"/>
                <a:ea typeface="楷体" panose="02010609060101010101" pitchFamily="34" charset="-122"/>
                <a:cs typeface="Times New Roman" panose="02020603050405020304" pitchFamily="34" charset="-120"/>
              </a:rPr>
              <a:t>……</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构成排比</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节奏鲜明</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，富有气势，由浅入深地表达了共产党人在语言、行动</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思</a:t>
            </a:r>
            <a:endPar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5100"/>
              </a:lnSpc>
            </a:pP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想上都不忘初心</a:t>
            </a:r>
            <a:r>
              <a:rPr lang="en-US" altLang="zh-CN" sz="2800" b="1" i="0" dirty="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、继续奋斗的坚定信念。（每点3</a:t>
            </a:r>
            <a:r>
              <a:rPr lang="en-US" altLang="zh-CN" sz="2800" b="1" i="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800" b="1" i="0" smtClean="0">
                <a:solidFill>
                  <a:srgbClr val="FF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left)">
                                      <p:cBhvr>
                                        <p:cTn id="7" dur="500"/>
                                        <p:tgtEl>
                                          <p:spTgt spid="3">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left)">
                                      <p:cBhvr>
                                        <p:cTn id="10" dur="500"/>
                                        <p:tgtEl>
                                          <p:spTgt spid="3">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left)">
                                      <p:cBhvr>
                                        <p:cTn id="13" dur="500"/>
                                        <p:tgtEl>
                                          <p:spTgt spid="3">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left)">
                                      <p:cBhvr>
                                        <p:cTn id="16" dur="500"/>
                                        <p:tgtEl>
                                          <p:spTgt spid="3">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left)">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12_1#3b869235a?pid=c15ccd66f&amp;color=0,0,0&amp;vtp=1&amp;bt=1&amp;bbb=1&amp;hb=1"/>
          <p:cNvSpPr/>
          <p:nvPr/>
        </p:nvSpPr>
        <p:spPr>
          <a:xfrm>
            <a:off x="612648" y="468000"/>
            <a:ext cx="10963656" cy="5181600"/>
          </a:xfrm>
          <a:prstGeom prst="rect">
            <a:avLst/>
          </a:prstGeom>
          <a:noFill/>
        </p:spPr>
        <p:txBody>
          <a:bodyPr wrap="none" lIns="0" tIns="0" rIns="0" bIns="0" rtlCol="0" anchor="t"/>
          <a:lstStyle/>
          <a:p>
            <a:pPr algn="l" latinLnBrk="1">
              <a:lnSpc>
                <a:spcPts val="5100"/>
              </a:lnSpc>
            </a:pPr>
            <a:r>
              <a:rPr lang="en-US" altLang="zh-CN" sz="2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2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“时光是忠实的记录者”的本体是“时光”，喻体是“记录者</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比喻</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词为</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“是”，用忠实的记录者比喻时光，化抽象为具体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记录下每一次</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宣示的庄严豪迈</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”即记录历史</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生动形象地点明了时光真实记录历史的</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特点</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；“如磐石般的信念”，本体是“信念”，喻体是“磐石</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比喻词为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如”。将信念比作磐石，化抽象为具体</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生动形象地点明了共产党人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信念的坚定</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。三个“记录下</a:t>
            </a:r>
            <a:r>
              <a:rPr lang="en-US" altLang="zh-CN" sz="2800" b="0" i="0" dirty="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”构成排比，节奏鲜明，</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读来朗朗上口</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富有气势</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；“宣示”“步履不停”“信念</a:t>
            </a:r>
            <a:r>
              <a:rPr lang="en-US" altLang="zh-CN" sz="2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三组词由浅入深地表达了共产党人</a:t>
            </a:r>
            <a:endPar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5100"/>
              </a:lnSpc>
            </a:pPr>
            <a:r>
              <a:rPr lang="en-US" altLang="zh-CN" sz="2800" b="0" i="0" smtClean="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在语言</a:t>
            </a:r>
            <a:r>
              <a:rPr lang="en-US" altLang="zh-CN" sz="2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、行动、思想上都不忘初心、继续奋斗的坚定信念。</a:t>
            </a:r>
            <a:endParaRPr lang="en-US" altLang="zh-CN" sz="28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wipe(left)">
                                      <p:cBhvr>
                                        <p:cTn id="7" dur="500"/>
                                        <p:tgtEl>
                                          <p:spTgt spid="2">
                                            <p:bg/>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wipe(left)">
                                      <p:cBhvr>
                                        <p:cTn id="10" dur="500"/>
                                        <p:tgtEl>
                                          <p:spTgt spid="2">
                                            <p:txEl>
                                              <p:pRg st="0" end="0"/>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wipe(left)">
                                      <p:cBhvr>
                                        <p:cTn id="13" dur="500"/>
                                        <p:tgtEl>
                                          <p:spTgt spid="2">
                                            <p:txEl>
                                              <p:pRg st="1" end="1"/>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wipe(left)">
                                      <p:cBhvr>
                                        <p:cTn id="16" dur="500"/>
                                        <p:tgtEl>
                                          <p:spTgt spid="2">
                                            <p:txEl>
                                              <p:pRg st="2" end="2"/>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left)">
                                      <p:cBhvr>
                                        <p:cTn id="19" dur="500"/>
                                        <p:tgtEl>
                                          <p:spTgt spid="2">
                                            <p:txEl>
                                              <p:pRg st="3" end="3"/>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left)">
                                      <p:cBhvr>
                                        <p:cTn id="25" dur="500"/>
                                        <p:tgtEl>
                                          <p:spTgt spid="2">
                                            <p:txEl>
                                              <p:pRg st="5" end="5"/>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wipe(left)">
                                      <p:cBhvr>
                                        <p:cTn id="28" dur="500"/>
                                        <p:tgtEl>
                                          <p:spTgt spid="2">
                                            <p:txEl>
                                              <p:pRg st="6" end="6"/>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wipe(left)">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ADA3"/>
      </a:hlink>
      <a:folHlink>
        <a:srgbClr val="00ADA3"/>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extLst>
      <a:ext uri="{D81B5157-A7B6-4480-A006-42BB1BC3E7BB}">
        <wpsdc:hlinkScheme xmlns:wpsdc="http://www.wps.cn/officeDocument/2017/drawingmlCustomData" underline="false"/>
      </a:ext>
    </a:extLst>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6488</Words>
  <Application>WPS 演示</Application>
  <PresentationFormat>宽屏</PresentationFormat>
  <Paragraphs>294</Paragraphs>
  <Slides>28</Slides>
  <Notes>25</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28</vt:i4>
      </vt:variant>
    </vt:vector>
  </HeadingPairs>
  <TitlesOfParts>
    <vt:vector size="40" baseType="lpstr">
      <vt:lpstr>Arial</vt:lpstr>
      <vt:lpstr>宋体</vt:lpstr>
      <vt:lpstr>Wingdings</vt:lpstr>
      <vt:lpstr>Times New Roman</vt:lpstr>
      <vt:lpstr>微软雅黑</vt:lpstr>
      <vt:lpstr>Times New Roman</vt:lpstr>
      <vt:lpstr>宋体</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曲一线</cp:lastModifiedBy>
  <cp:revision>18</cp:revision>
  <dcterms:created xsi:type="dcterms:W3CDTF">2025-03-28T12:48:00Z</dcterms:created>
  <dcterms:modified xsi:type="dcterms:W3CDTF">2025-09-03T10:44:43Z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4875AAB1FB81477A870D4928DCC552EC_12</vt:lpwstr>
  </property>
  <property fmtid="{D5CDD505-2E9C-101B-9397-08002B2CF9AE}" pid="3" name="KSOProductBuildVer">
    <vt:lpwstr>2052-12.1.0.22529</vt:lpwstr>
  </property>
</Properties>
</file>